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2" r:id="rId4"/>
    <p:sldId id="257" r:id="rId5"/>
    <p:sldId id="263" r:id="rId6"/>
    <p:sldId id="266" r:id="rId7"/>
    <p:sldId id="268" r:id="rId8"/>
    <p:sldId id="258" r:id="rId9"/>
    <p:sldId id="264" r:id="rId10"/>
    <p:sldId id="259" r:id="rId11"/>
    <p:sldId id="265" r:id="rId12"/>
    <p:sldId id="260" r:id="rId13"/>
    <p:sldId id="261" r:id="rId14"/>
    <p:sldId id="270" r:id="rId15"/>
    <p:sldId id="272" r:id="rId16"/>
    <p:sldId id="271" r:id="rId17"/>
    <p:sldId id="274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r-Latn-R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r-Latn-R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r-Latn-R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r-Latn-R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r-Latn-R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E010B05-50A3-4CBC-834F-6CAF2EC16FDA}" type="datetimeFigureOut">
              <a:rPr lang="sr-Latn-RS" smtClean="0"/>
              <a:pPr/>
              <a:t>17.3.2020.</a:t>
            </a:fld>
            <a:endParaRPr lang="sr-Latn-R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559BFF-8C23-463B-A2DB-14401AC71CD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udasbazis.sulinet.hu/hu/termeszettudomanyok/foldrajz/termeszetfoldrajz/a-prekambrium/az-osido-bemutatasa" TargetMode="External"/><Relationship Id="rId2" Type="http://schemas.openxmlformats.org/officeDocument/2006/relationships/hyperlink" Target="http://www.mozaweb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rwinismrefuted.com/short_history_04.html" TargetMode="External"/><Relationship Id="rId4" Type="http://schemas.openxmlformats.org/officeDocument/2006/relationships/hyperlink" Target="http://kreacionista.wordpress.com/2013/02/12/tudosok-akik-istenben-es-nem-darwinban-hitte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kYh3C1kIm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4678288" cy="1470025"/>
          </a:xfrm>
        </p:spPr>
        <p:txBody>
          <a:bodyPr>
            <a:normAutofit fontScale="90000"/>
          </a:bodyPr>
          <a:lstStyle/>
          <a:p>
            <a:r>
              <a:rPr lang="hu-HU" sz="6000" dirty="0" smtClean="0"/>
              <a:t>Az evolúció</a:t>
            </a:r>
            <a:endParaRPr lang="sr-Latn-RS" sz="6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17526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Az élet keletkezésének elméletei</a:t>
            </a:r>
            <a:endParaRPr lang="sr-Latn-RS" sz="4000" dirty="0"/>
          </a:p>
        </p:txBody>
      </p:sp>
      <p:pic>
        <p:nvPicPr>
          <p:cNvPr id="6" name="Picture 5" descr="Seymou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3284984"/>
            <a:ext cx="4042916" cy="3033833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3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/>
          </a:bodyPr>
          <a:lstStyle/>
          <a:p>
            <a:r>
              <a:rPr lang="hu-HU" sz="3200" i="1" dirty="0" smtClean="0">
                <a:solidFill>
                  <a:srgbClr val="66FF33"/>
                </a:solidFill>
              </a:rPr>
              <a:t>Charles Darwin</a:t>
            </a:r>
            <a:r>
              <a:rPr lang="hu-HU" sz="3200" dirty="0" smtClean="0"/>
              <a:t> </a:t>
            </a:r>
            <a:r>
              <a:rPr lang="hu-HU" sz="3200" dirty="0"/>
              <a:t>(1809-1882): </a:t>
            </a:r>
            <a:r>
              <a:rPr lang="hu-HU" sz="3200" dirty="0" smtClean="0"/>
              <a:t>angol </a:t>
            </a:r>
            <a:r>
              <a:rPr lang="hu-HU" sz="3200" dirty="0" err="1" smtClean="0"/>
              <a:t>term.tudós</a:t>
            </a:r>
            <a:r>
              <a:rPr lang="hu-HU" sz="3200" dirty="0" smtClean="0"/>
              <a:t>, </a:t>
            </a:r>
            <a:r>
              <a:rPr lang="hu-HU" sz="3200" dirty="0" err="1" smtClean="0"/>
              <a:t>Beagle</a:t>
            </a:r>
            <a:r>
              <a:rPr lang="hu-HU" sz="3200" dirty="0" smtClean="0"/>
              <a:t> nevű hajóján 5 évig utazott a déli féltekén. Híres naplója az </a:t>
            </a:r>
            <a:r>
              <a:rPr lang="hu-HU" sz="3200" i="1" dirty="0"/>
              <a:t>Egy természettudós utazása a föld körül</a:t>
            </a:r>
            <a:r>
              <a:rPr lang="hu-HU" sz="3200" dirty="0"/>
              <a:t> </a:t>
            </a:r>
            <a:r>
              <a:rPr lang="hu-HU" sz="3200" dirty="0" smtClean="0"/>
              <a:t>(1839).</a:t>
            </a:r>
          </a:p>
          <a:p>
            <a:endParaRPr lang="sr-Latn-R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24976"/>
            <a:ext cx="5097406" cy="322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995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07904" y="476672"/>
            <a:ext cx="5184576" cy="4896544"/>
          </a:xfrm>
        </p:spPr>
        <p:txBody>
          <a:bodyPr>
            <a:normAutofit/>
          </a:bodyPr>
          <a:lstStyle/>
          <a:p>
            <a:pPr lvl="0">
              <a:buClr>
                <a:srgbClr val="94C600"/>
              </a:buClr>
            </a:pPr>
            <a:r>
              <a:rPr lang="hu-HU" sz="2800" dirty="0">
                <a:solidFill>
                  <a:prstClr val="white"/>
                </a:solidFill>
              </a:rPr>
              <a:t>1859-ben </a:t>
            </a:r>
            <a:r>
              <a:rPr lang="hu-HU" sz="2800" i="1" dirty="0">
                <a:solidFill>
                  <a:prstClr val="white"/>
                </a:solidFill>
              </a:rPr>
              <a:t>A fajok eredete </a:t>
            </a:r>
            <a:r>
              <a:rPr lang="hu-HU" sz="2800" dirty="0">
                <a:solidFill>
                  <a:prstClr val="white"/>
                </a:solidFill>
              </a:rPr>
              <a:t>c. művében ismerteti elméletét: a fajok gyengébb egyedei a létért való harcban alulmaradnak (</a:t>
            </a:r>
            <a:r>
              <a:rPr lang="hu-HU" sz="2800" i="1" dirty="0">
                <a:solidFill>
                  <a:srgbClr val="66FF33"/>
                </a:solidFill>
              </a:rPr>
              <a:t>természetes szelekció</a:t>
            </a:r>
            <a:r>
              <a:rPr lang="hu-HU" sz="2800" dirty="0">
                <a:solidFill>
                  <a:prstClr val="white"/>
                </a:solidFill>
              </a:rPr>
              <a:t>), így a rátermettebbek elszaporodnak</a:t>
            </a:r>
            <a:r>
              <a:rPr lang="hu-HU" sz="2800" dirty="0" smtClean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871317" cy="36562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37" y="4611370"/>
            <a:ext cx="4464496" cy="209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251520" y="5229200"/>
            <a:ext cx="4015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94C600"/>
              </a:buClr>
              <a:buSzPct val="80000"/>
              <a:buFont typeface="Wingdings 2"/>
              <a:buChar char=""/>
            </a:pPr>
            <a:r>
              <a:rPr lang="hu-HU" sz="2800" i="1" dirty="0">
                <a:solidFill>
                  <a:prstClr val="white"/>
                </a:solidFill>
              </a:rPr>
              <a:t>Az ember származása </a:t>
            </a:r>
            <a:r>
              <a:rPr lang="hu-HU" sz="2800" dirty="0">
                <a:solidFill>
                  <a:prstClr val="white"/>
                </a:solidFill>
              </a:rPr>
              <a:t>(1879)</a:t>
            </a:r>
          </a:p>
        </p:txBody>
      </p:sp>
    </p:spTree>
    <p:extLst>
      <p:ext uri="{BB962C8B-B14F-4D97-AF65-F5344CB8AC3E}">
        <p14:creationId xmlns:p14="http://schemas.microsoft.com/office/powerpoint/2010/main" val="2335416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664296"/>
          </a:xfrm>
        </p:spPr>
        <p:txBody>
          <a:bodyPr>
            <a:normAutofit/>
          </a:bodyPr>
          <a:lstStyle/>
          <a:p>
            <a:r>
              <a:rPr lang="hu-HU" i="1" dirty="0" smtClean="0">
                <a:solidFill>
                  <a:srgbClr val="66FF33"/>
                </a:solidFill>
              </a:rPr>
              <a:t>Alfred R. Wallace</a:t>
            </a:r>
            <a:r>
              <a:rPr lang="hu-HU" dirty="0" smtClean="0"/>
              <a:t> (1823-1913): angol </a:t>
            </a:r>
            <a:r>
              <a:rPr lang="hu-HU" dirty="0" err="1" smtClean="0"/>
              <a:t>term.tudós</a:t>
            </a:r>
            <a:r>
              <a:rPr lang="hu-HU" dirty="0" smtClean="0"/>
              <a:t>,</a:t>
            </a:r>
            <a:r>
              <a:rPr lang="hu-HU" dirty="0"/>
              <a:t> ausztráliai és </a:t>
            </a:r>
            <a:r>
              <a:rPr lang="hu-HU" dirty="0" smtClean="0"/>
              <a:t>ázsiai emlősöket vizsgálva  felismerte a természetes kiválasztás szerepét az evolúcióban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6444704" cy="4005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342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1-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708920"/>
            <a:ext cx="6851104" cy="371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67544" y="476673"/>
            <a:ext cx="8219256" cy="2448271"/>
          </a:xfrm>
        </p:spPr>
        <p:txBody>
          <a:bodyPr/>
          <a:lstStyle/>
          <a:p>
            <a:r>
              <a:rPr lang="hu-HU" sz="3200" i="1" dirty="0" err="1">
                <a:solidFill>
                  <a:srgbClr val="66FF33"/>
                </a:solidFill>
              </a:rPr>
              <a:t>Neo-Darwinizmus</a:t>
            </a:r>
            <a:r>
              <a:rPr lang="hu-HU" sz="3200" dirty="0"/>
              <a:t> (Fischer, </a:t>
            </a:r>
            <a:r>
              <a:rPr lang="hu-HU" sz="3200" dirty="0" err="1"/>
              <a:t>Haldane</a:t>
            </a:r>
            <a:r>
              <a:rPr lang="hu-HU" sz="3200" dirty="0"/>
              <a:t> és Wright): a mendeli genetika és a természetes szelekció elméletének egyesítése</a:t>
            </a:r>
            <a:endParaRPr lang="sr-Latn-RS" sz="3200" dirty="0"/>
          </a:p>
          <a:p>
            <a:endParaRPr lang="sr-Latn-RS" dirty="0"/>
          </a:p>
        </p:txBody>
      </p:sp>
      <p:sp>
        <p:nvSpPr>
          <p:cNvPr id="2" name="Jobbra nyíl 1">
            <a:hlinkClick r:id="rId3" action="ppaction://hlinksldjump"/>
          </p:cNvPr>
          <p:cNvSpPr/>
          <p:nvPr/>
        </p:nvSpPr>
        <p:spPr>
          <a:xfrm>
            <a:off x="3218148" y="2096852"/>
            <a:ext cx="4897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1443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sz="half" idx="1"/>
          </p:nvPr>
        </p:nvSpPr>
        <p:spPr>
          <a:xfrm>
            <a:off x="251520" y="836711"/>
            <a:ext cx="4244280" cy="5411689"/>
          </a:xfrm>
        </p:spPr>
        <p:txBody>
          <a:bodyPr>
            <a:noAutofit/>
          </a:bodyPr>
          <a:lstStyle/>
          <a:p>
            <a:pPr lvl="1"/>
            <a:r>
              <a:rPr lang="hu-HU" sz="2800" dirty="0" smtClean="0"/>
              <a:t>Az élőlények génjeiket őseiktől öröklik.</a:t>
            </a:r>
          </a:p>
          <a:p>
            <a:pPr lvl="1"/>
            <a:r>
              <a:rPr lang="hu-HU" sz="2800" dirty="0" smtClean="0"/>
              <a:t>A tulajdonságok a gének és a környezet kölcsönhatására alakulnak ki.</a:t>
            </a:r>
          </a:p>
          <a:p>
            <a:pPr lvl="1"/>
            <a:r>
              <a:rPr lang="hu-HU" sz="2800" dirty="0" smtClean="0"/>
              <a:t>A megváltozott gének átadásakor új fajok alakulhatnak ki.</a:t>
            </a:r>
            <a:endParaRPr lang="sr-Latn-RS" sz="2800" dirty="0"/>
          </a:p>
        </p:txBody>
      </p:sp>
      <p:pic>
        <p:nvPicPr>
          <p:cNvPr id="10" name="Picture 6" descr="B04_04ac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186" y="1196752"/>
            <a:ext cx="3086100" cy="400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5292080" y="5301208"/>
            <a:ext cx="28083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itchFamily="18" charset="0"/>
              </a:rPr>
              <a:t>Hans Gregor Mendel (1822-1844)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601928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Összegzés:</a:t>
            </a:r>
            <a:endParaRPr lang="sr-Latn-R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Szélsőséges </a:t>
            </a:r>
            <a:r>
              <a:rPr lang="hu-HU" dirty="0" err="1" smtClean="0"/>
              <a:t>kreacionista</a:t>
            </a:r>
            <a:r>
              <a:rPr lang="hu-HU" dirty="0" smtClean="0"/>
              <a:t>: </a:t>
            </a:r>
            <a:r>
              <a:rPr lang="hu-HU" dirty="0">
                <a:solidFill>
                  <a:srgbClr val="66FF33"/>
                </a:solidFill>
              </a:rPr>
              <a:t>A</a:t>
            </a:r>
            <a:r>
              <a:rPr lang="en-US" dirty="0">
                <a:solidFill>
                  <a:srgbClr val="66FF33"/>
                </a:solidFill>
              </a:rPr>
              <a:t> </a:t>
            </a:r>
            <a:r>
              <a:rPr lang="en-US" dirty="0" err="1">
                <a:solidFill>
                  <a:srgbClr val="66FF33"/>
                </a:solidFill>
              </a:rPr>
              <a:t>világ</a:t>
            </a:r>
            <a:r>
              <a:rPr lang="en-US" dirty="0">
                <a:solidFill>
                  <a:srgbClr val="66FF33"/>
                </a:solidFill>
              </a:rPr>
              <a:t> </a:t>
            </a:r>
            <a:r>
              <a:rPr lang="hu-HU" dirty="0">
                <a:solidFill>
                  <a:srgbClr val="66FF33"/>
                </a:solidFill>
              </a:rPr>
              <a:t>nem magyarázható meg az anyagi világ </a:t>
            </a:r>
            <a:r>
              <a:rPr lang="en-US" dirty="0" err="1" smtClean="0">
                <a:solidFill>
                  <a:srgbClr val="66FF33"/>
                </a:solidFill>
              </a:rPr>
              <a:t>jelenségei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err="1" smtClean="0">
                <a:solidFill>
                  <a:srgbClr val="66FF33"/>
                </a:solidFill>
              </a:rPr>
              <a:t>alapján</a:t>
            </a:r>
            <a:r>
              <a:rPr lang="hu-HU" dirty="0">
                <a:solidFill>
                  <a:srgbClr val="66FF33"/>
                </a:solidFill>
              </a:rPr>
              <a:t>.</a:t>
            </a:r>
            <a:endParaRPr lang="hu-HU" dirty="0" smtClean="0">
              <a:solidFill>
                <a:srgbClr val="66FF33"/>
              </a:solidFill>
            </a:endParaRPr>
          </a:p>
          <a:p>
            <a:r>
              <a:rPr lang="hu-HU" dirty="0" smtClean="0"/>
              <a:t>Szélsőséges evolucionista: </a:t>
            </a:r>
            <a:r>
              <a:rPr lang="hu-HU" dirty="0">
                <a:solidFill>
                  <a:srgbClr val="66FF33"/>
                </a:solidFill>
              </a:rPr>
              <a:t>A világ minden jelensége anyagi </a:t>
            </a:r>
            <a:r>
              <a:rPr lang="hu-HU" dirty="0" smtClean="0">
                <a:solidFill>
                  <a:srgbClr val="66FF33"/>
                </a:solidFill>
              </a:rPr>
              <a:t>eredetű.</a:t>
            </a:r>
          </a:p>
          <a:p>
            <a:r>
              <a:rPr lang="hu-HU" dirty="0" smtClean="0"/>
              <a:t>Mi adja a megoldást?</a:t>
            </a:r>
          </a:p>
          <a:p>
            <a:r>
              <a:rPr lang="hu-HU" dirty="0" smtClean="0">
                <a:solidFill>
                  <a:srgbClr val="66FF33"/>
                </a:solidFill>
              </a:rPr>
              <a:t>Tudásunk akkor lehet teljes, ha mindkét megismerési módot egyszerre alkalmazzuk, és ismereteit egyeztetni tudjuk </a:t>
            </a:r>
            <a:r>
              <a:rPr lang="hu-HU" dirty="0" smtClean="0">
                <a:solidFill>
                  <a:srgbClr val="66FF33"/>
                </a:solidFill>
                <a:latin typeface="Arial Narrow"/>
              </a:rPr>
              <a:t>→ </a:t>
            </a:r>
            <a:r>
              <a:rPr lang="hu-HU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evolúcióelmélet</a:t>
            </a:r>
          </a:p>
          <a:p>
            <a:endParaRPr lang="hu-HU" dirty="0" smtClean="0">
              <a:solidFill>
                <a:srgbClr val="66FF33"/>
              </a:solidFill>
            </a:endParaRPr>
          </a:p>
          <a:p>
            <a:endParaRPr lang="hu-HU" dirty="0">
              <a:solidFill>
                <a:srgbClr val="66FF33"/>
              </a:solidFill>
            </a:endParaRPr>
          </a:p>
        </p:txBody>
      </p:sp>
      <p:pic>
        <p:nvPicPr>
          <p:cNvPr id="7" name="Picture 3" descr="7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48481"/>
            <a:ext cx="2023864" cy="132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02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Forrásmunkák és képek:</a:t>
            </a:r>
            <a:endParaRPr lang="sr-Latn-R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u="sng" dirty="0">
                <a:hlinkClick r:id="rId2"/>
              </a:rPr>
              <a:t>http://www.mozaweb.hu/</a:t>
            </a:r>
            <a:endParaRPr lang="sr-Latn-RS" dirty="0"/>
          </a:p>
          <a:p>
            <a:r>
              <a:rPr lang="sr-Latn-RS" u="sng" dirty="0" smtClean="0">
                <a:hlinkClick r:id="rId3"/>
              </a:rPr>
              <a:t>http</a:t>
            </a:r>
            <a:r>
              <a:rPr lang="sr-Latn-RS" u="sng" dirty="0">
                <a:hlinkClick r:id="rId3"/>
              </a:rPr>
              <a:t>://tudasbazis.sulinet.hu/hu/termeszettudomanyok/foldrajz/termeszetfoldrajz/a-prekambrium/az-osido-bemutatasa</a:t>
            </a:r>
            <a:endParaRPr lang="sr-Latn-RS" dirty="0"/>
          </a:p>
          <a:p>
            <a:r>
              <a:rPr lang="sr-Latn-RS" u="sng" dirty="0">
                <a:hlinkClick r:id="rId4"/>
              </a:rPr>
              <a:t>http://kreacionista.wordpress.com/2013/02/12/tudosok-akik-istenben-es-nem-darwinban-hittek/</a:t>
            </a:r>
            <a:endParaRPr lang="sr-Latn-RS" dirty="0"/>
          </a:p>
          <a:p>
            <a:r>
              <a:rPr lang="sr-Latn-RS" u="sng" dirty="0" smtClean="0">
                <a:hlinkClick r:id="rId5"/>
              </a:rPr>
              <a:t>http</a:t>
            </a:r>
            <a:r>
              <a:rPr lang="sr-Latn-RS" u="sng" dirty="0">
                <a:hlinkClick r:id="rId5"/>
              </a:rPr>
              <a:t>://www.darwinismrefuted.com/short_history_04.html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83559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676400"/>
            <a:ext cx="4343400" cy="443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66FF33"/>
                </a:solidFill>
              </a:rPr>
              <a:t>Köszönöm a figyelmet! :)</a:t>
            </a:r>
            <a:endParaRPr lang="en-US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51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Az evolúció fogalma és lényege</a:t>
            </a:r>
            <a:endParaRPr lang="sr-Latn-R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Az evolúció latin eredetű szó és </a:t>
            </a:r>
            <a:r>
              <a:rPr lang="hu-HU" sz="3200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fejlődést</a:t>
            </a:r>
            <a:r>
              <a:rPr lang="hu-HU" sz="3200" dirty="0" smtClean="0"/>
              <a:t> jelent</a:t>
            </a:r>
          </a:p>
          <a:p>
            <a:r>
              <a:rPr lang="hu-HU" sz="3200" dirty="0" smtClean="0"/>
              <a:t>Miért tanulmányozzuk?</a:t>
            </a:r>
          </a:p>
          <a:p>
            <a:endParaRPr lang="hu-HU" sz="3200" dirty="0" smtClean="0"/>
          </a:p>
          <a:p>
            <a:endParaRPr lang="hu-HU" sz="3200" dirty="0"/>
          </a:p>
          <a:p>
            <a:r>
              <a:rPr lang="hu-HU" sz="3200" dirty="0" smtClean="0"/>
              <a:t> Mert az embert mindig is érdekelte, hogy kitől származik és merre tart a fejlődése…</a:t>
            </a:r>
            <a:endParaRPr lang="sr-Latn-RS" sz="3200" dirty="0"/>
          </a:p>
        </p:txBody>
      </p:sp>
      <p:pic>
        <p:nvPicPr>
          <p:cNvPr id="4" name="Kép 3" descr="question_mark_serious_thinker_md_w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996952"/>
            <a:ext cx="1510748" cy="1447800"/>
          </a:xfrm>
          <a:prstGeom prst="roundRect">
            <a:avLst>
              <a:gd name="adj" fmla="val 311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5919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1512168"/>
          </a:xfrm>
        </p:spPr>
        <p:txBody>
          <a:bodyPr>
            <a:normAutofit fontScale="92500" lnSpcReduction="10000"/>
          </a:bodyPr>
          <a:lstStyle/>
          <a:p>
            <a:r>
              <a:rPr lang="hu-HU" sz="3600" dirty="0"/>
              <a:t>A XIX. századig: </a:t>
            </a:r>
            <a:r>
              <a:rPr lang="hu-HU" sz="3600" i="1" dirty="0" smtClean="0">
                <a:solidFill>
                  <a:srgbClr val="66FF33"/>
                </a:solidFill>
              </a:rPr>
              <a:t>TEREMTÉSELMÉLET</a:t>
            </a:r>
          </a:p>
          <a:p>
            <a:pPr lvl="1"/>
            <a:r>
              <a:rPr lang="hu-HU" sz="3200" i="1" dirty="0" smtClean="0"/>
              <a:t>Az élőlényeket Isten teremtette a mai formájukban, és a fajok változatlanok</a:t>
            </a:r>
            <a:endParaRPr lang="hu-HU" sz="32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2583748"/>
            <a:ext cx="6095499" cy="3142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887001" y="575317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66FF33"/>
                </a:solidFill>
              </a:rPr>
              <a:t>Michelangelo: Ádám teremtése (</a:t>
            </a:r>
            <a:r>
              <a:rPr lang="hu-HU" sz="2400" b="1" dirty="0" err="1" smtClean="0">
                <a:solidFill>
                  <a:srgbClr val="66FF33"/>
                </a:solidFill>
              </a:rPr>
              <a:t>Sixtusi</a:t>
            </a:r>
            <a:r>
              <a:rPr lang="hu-HU" sz="2400" b="1" dirty="0" smtClean="0">
                <a:solidFill>
                  <a:srgbClr val="66FF33"/>
                </a:solidFill>
              </a:rPr>
              <a:t> kápolna)</a:t>
            </a:r>
            <a:endParaRPr lang="sr-Latn-RS" sz="24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44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20072" y="620688"/>
            <a:ext cx="3610744" cy="5832648"/>
          </a:xfrm>
        </p:spPr>
        <p:txBody>
          <a:bodyPr>
            <a:normAutofit/>
          </a:bodyPr>
          <a:lstStyle/>
          <a:p>
            <a:r>
              <a:rPr lang="hu-HU" sz="3200" i="1" dirty="0" smtClean="0">
                <a:solidFill>
                  <a:srgbClr val="66FF33"/>
                </a:solidFill>
              </a:rPr>
              <a:t>PÁNSPERMIA ELMÉLET </a:t>
            </a:r>
            <a:r>
              <a:rPr lang="hu-HU" sz="3200" dirty="0" smtClean="0"/>
              <a:t>(„csírák mindenütt”): az élet más bolygókról származik (Apollo-12 kameráján levő baktérium)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8965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1071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20687"/>
            <a:ext cx="4176464" cy="6047805"/>
          </a:xfrm>
        </p:spPr>
        <p:txBody>
          <a:bodyPr>
            <a:normAutofit/>
          </a:bodyPr>
          <a:lstStyle/>
          <a:p>
            <a:pPr lvl="0">
              <a:buClr>
                <a:srgbClr val="94C600"/>
              </a:buClr>
            </a:pPr>
            <a:r>
              <a:rPr lang="hu-HU" sz="3200" i="1" dirty="0">
                <a:solidFill>
                  <a:srgbClr val="66FF33"/>
                </a:solidFill>
              </a:rPr>
              <a:t>ABIOGÉN ÉLETKELETKEZÉS ELMÉLETE</a:t>
            </a:r>
            <a:r>
              <a:rPr lang="hu-HU" sz="3200" i="1" dirty="0">
                <a:solidFill>
                  <a:prstClr val="white"/>
                </a:solidFill>
              </a:rPr>
              <a:t>: </a:t>
            </a:r>
            <a:r>
              <a:rPr lang="hu-HU" sz="3200" dirty="0">
                <a:solidFill>
                  <a:prstClr val="white"/>
                </a:solidFill>
              </a:rPr>
              <a:t>evolúciós elmélet, mely szerint az élet </a:t>
            </a:r>
            <a:r>
              <a:rPr lang="hu-HU" sz="3200" dirty="0" smtClean="0">
                <a:solidFill>
                  <a:prstClr val="white"/>
                </a:solidFill>
              </a:rPr>
              <a:t>itt, a </a:t>
            </a:r>
            <a:r>
              <a:rPr lang="hu-HU" sz="3200" dirty="0">
                <a:solidFill>
                  <a:prstClr val="white"/>
                </a:solidFill>
              </a:rPr>
              <a:t>Földön </a:t>
            </a:r>
            <a:r>
              <a:rPr lang="hu-HU" sz="3200" dirty="0" smtClean="0">
                <a:solidFill>
                  <a:prstClr val="white"/>
                </a:solidFill>
              </a:rPr>
              <a:t>alakult ki fizikai </a:t>
            </a:r>
            <a:r>
              <a:rPr lang="hu-HU" sz="3200" dirty="0">
                <a:solidFill>
                  <a:prstClr val="white"/>
                </a:solidFill>
              </a:rPr>
              <a:t>és kémiai </a:t>
            </a:r>
            <a:r>
              <a:rPr lang="hu-HU" sz="3200" dirty="0" err="1" smtClean="0">
                <a:solidFill>
                  <a:prstClr val="white"/>
                </a:solidFill>
              </a:rPr>
              <a:t>törvényszerűsé-gek</a:t>
            </a:r>
            <a:r>
              <a:rPr lang="hu-HU" sz="3200" dirty="0" smtClean="0">
                <a:solidFill>
                  <a:prstClr val="white"/>
                </a:solidFill>
              </a:rPr>
              <a:t> szerint: </a:t>
            </a:r>
            <a:endParaRPr lang="sr-Latn-RS" sz="3200" dirty="0">
              <a:solidFill>
                <a:prstClr val="white"/>
              </a:solidFill>
            </a:endParaRPr>
          </a:p>
          <a:p>
            <a:endParaRPr lang="sr-Latn-RS" dirty="0"/>
          </a:p>
        </p:txBody>
      </p:sp>
      <p:pic>
        <p:nvPicPr>
          <p:cNvPr id="4" name="Picture 5" descr="big-b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484" y="548681"/>
            <a:ext cx="4092687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Jobbra nyíl 1">
            <a:hlinkClick r:id="rId3" action="ppaction://hlinksldjump"/>
          </p:cNvPr>
          <p:cNvSpPr/>
          <p:nvPr/>
        </p:nvSpPr>
        <p:spPr>
          <a:xfrm>
            <a:off x="3131840" y="5229200"/>
            <a:ext cx="3960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églalap 4"/>
          <p:cNvSpPr/>
          <p:nvPr/>
        </p:nvSpPr>
        <p:spPr>
          <a:xfrm>
            <a:off x="179512" y="576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www.youtube.com/watch?v=rkYh3C1kImE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6649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Stanley Miller kísérlete (1953.)</a:t>
            </a:r>
            <a:endParaRPr lang="sr-Latn-RS" sz="40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038600" cy="379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Eredményei </a:t>
            </a:r>
            <a:r>
              <a:rPr lang="sr-Latn-RS" sz="3200" dirty="0"/>
              <a:t>bebizonyították, hogy az élethez szükséges szerves molekulák már a korai Földön is létrejöhettek.</a:t>
            </a:r>
          </a:p>
          <a:p>
            <a:endParaRPr lang="sr-Latn-RS" dirty="0"/>
          </a:p>
        </p:txBody>
      </p:sp>
      <p:sp>
        <p:nvSpPr>
          <p:cNvPr id="2" name="Szövegdoboz 1"/>
          <p:cNvSpPr txBox="1"/>
          <p:nvPr/>
        </p:nvSpPr>
        <p:spPr>
          <a:xfrm>
            <a:off x="395536" y="5517232"/>
            <a:ext cx="453650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/>
              <a:t>Kísérletében az akkori körülményeket </a:t>
            </a:r>
            <a:r>
              <a:rPr lang="sr-Latn-RS" sz="2800" dirty="0" smtClean="0"/>
              <a:t>utánozta.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499161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hu-HU" sz="4000" dirty="0">
                <a:effectLst/>
              </a:rPr>
              <a:t>Stanley Miller kísérlete (1953.)</a:t>
            </a:r>
            <a:endParaRPr lang="en-US" sz="4000" dirty="0">
              <a:effectLst/>
            </a:endParaRPr>
          </a:p>
        </p:txBody>
      </p:sp>
      <p:pic>
        <p:nvPicPr>
          <p:cNvPr id="7173" name="Picture 5" descr="gazeleg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2" y="1268760"/>
            <a:ext cx="5811982" cy="14668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71600" y="3429000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R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80327" y="3285915"/>
            <a:ext cx="6465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800" dirty="0"/>
              <a:t>elektromos szikrát adó elektródokkal</a:t>
            </a:r>
            <a:endParaRPr lang="en-US" sz="2800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97619" y="4358864"/>
            <a:ext cx="48167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hu-HU" sz="2800" dirty="0"/>
              <a:t>AS molekulákat állított </a:t>
            </a:r>
            <a:r>
              <a:rPr lang="hu-HU" sz="2800" dirty="0" smtClean="0"/>
              <a:t>elő</a:t>
            </a:r>
            <a:endParaRPr lang="en-US" sz="2800" dirty="0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412943" y="2798618"/>
            <a:ext cx="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406015" y="3866596"/>
            <a:ext cx="6928" cy="48166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412943" y="4860068"/>
            <a:ext cx="6928" cy="48166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3" name="Szövegdoboz 2"/>
          <p:cNvSpPr txBox="1"/>
          <p:nvPr/>
        </p:nvSpPr>
        <p:spPr>
          <a:xfrm>
            <a:off x="190526" y="5589240"/>
            <a:ext cx="8629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v</a:t>
            </a:r>
            <a:r>
              <a:rPr lang="hu-HU" sz="2800" dirty="0" smtClean="0"/>
              <a:t>ízbe kerülve „hártyával körülvett cseppeket”, </a:t>
            </a:r>
            <a:r>
              <a:rPr lang="hu-HU" sz="2800" b="1" i="1" dirty="0" err="1" smtClean="0"/>
              <a:t>koacervátumokat</a:t>
            </a:r>
            <a:r>
              <a:rPr lang="hu-HU" sz="2800" dirty="0" smtClean="0"/>
              <a:t> alkottak (Oparin elmélete)</a:t>
            </a:r>
            <a:endParaRPr lang="sr-Latn-RS" sz="2800" dirty="0"/>
          </a:p>
        </p:txBody>
      </p:sp>
      <p:pic>
        <p:nvPicPr>
          <p:cNvPr id="15" name="Picture 5" descr="coac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5516" y="3899173"/>
            <a:ext cx="2206699" cy="166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mil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9698" y="1113295"/>
            <a:ext cx="1970479" cy="231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 flipH="1" flipV="1">
            <a:off x="5952877" y="2636912"/>
            <a:ext cx="876821" cy="1951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zis 7"/>
          <p:cNvSpPr/>
          <p:nvPr/>
        </p:nvSpPr>
        <p:spPr>
          <a:xfrm>
            <a:off x="7416316" y="836711"/>
            <a:ext cx="1224136" cy="143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744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8" grpId="0" animBg="1"/>
      <p:bldP spid="7180" grpId="0" animBg="1"/>
      <p:bldP spid="11" grpId="0" animBg="1"/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355976" y="692696"/>
            <a:ext cx="4330824" cy="5597748"/>
          </a:xfrm>
        </p:spPr>
        <p:txBody>
          <a:bodyPr>
            <a:normAutofit/>
          </a:bodyPr>
          <a:lstStyle/>
          <a:p>
            <a:r>
              <a:rPr lang="hu-HU" sz="3200" i="1" dirty="0" smtClean="0">
                <a:solidFill>
                  <a:srgbClr val="66FF33"/>
                </a:solidFill>
              </a:rPr>
              <a:t>Georg L. L. </a:t>
            </a:r>
            <a:r>
              <a:rPr lang="hu-HU" sz="3200" i="1" dirty="0" err="1" smtClean="0">
                <a:solidFill>
                  <a:srgbClr val="66FF33"/>
                </a:solidFill>
              </a:rPr>
              <a:t>Buffon</a:t>
            </a:r>
            <a:r>
              <a:rPr lang="hu-HU" sz="3200" dirty="0" smtClean="0"/>
              <a:t> (1707-1788): francia </a:t>
            </a:r>
            <a:r>
              <a:rPr lang="hu-HU" sz="3200" dirty="0" err="1" smtClean="0"/>
              <a:t>kreacionista</a:t>
            </a:r>
            <a:r>
              <a:rPr lang="hu-HU" sz="3200" dirty="0" smtClean="0"/>
              <a:t> (</a:t>
            </a:r>
            <a:r>
              <a:rPr lang="hu-HU" sz="3200" i="1" dirty="0" smtClean="0"/>
              <a:t>kreáció</a:t>
            </a:r>
            <a:r>
              <a:rPr lang="hu-HU" sz="3200" dirty="0" smtClean="0"/>
              <a:t>, lat. </a:t>
            </a:r>
            <a:r>
              <a:rPr lang="hu-HU" sz="3200" dirty="0"/>
              <a:t>a</a:t>
            </a:r>
            <a:r>
              <a:rPr lang="hu-HU" sz="3200" dirty="0" smtClean="0"/>
              <a:t>lkotás, mű), ugyanakkor vallja, hogy a változatosság a környezet hatására alakul ki.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0" y="692696"/>
            <a:ext cx="3654379" cy="5597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167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346123"/>
            <a:ext cx="6336704" cy="5112568"/>
          </a:xfrm>
        </p:spPr>
        <p:txBody>
          <a:bodyPr>
            <a:normAutofit/>
          </a:bodyPr>
          <a:lstStyle/>
          <a:p>
            <a:pPr lvl="0">
              <a:buClr>
                <a:srgbClr val="94C600"/>
              </a:buClr>
            </a:pPr>
            <a:r>
              <a:rPr lang="hu-HU" sz="3200" i="1" dirty="0" err="1" smtClean="0">
                <a:solidFill>
                  <a:srgbClr val="66FF33"/>
                </a:solidFill>
              </a:rPr>
              <a:t>Jean-Baptist</a:t>
            </a:r>
            <a:r>
              <a:rPr lang="hu-HU" sz="3200" i="1" dirty="0" smtClean="0">
                <a:solidFill>
                  <a:srgbClr val="66FF33"/>
                </a:solidFill>
              </a:rPr>
              <a:t> Lamarck</a:t>
            </a:r>
            <a:r>
              <a:rPr lang="hu-HU" sz="3200" dirty="0" smtClean="0">
                <a:solidFill>
                  <a:prstClr val="white"/>
                </a:solidFill>
              </a:rPr>
              <a:t> </a:t>
            </a:r>
            <a:r>
              <a:rPr lang="hu-HU" sz="3200" dirty="0">
                <a:solidFill>
                  <a:prstClr val="white"/>
                </a:solidFill>
              </a:rPr>
              <a:t>(1744-1829): francia evolucionista, „az élőlények idővel alkalmazkodnak az új körülményekhez, ez pedig új formák kialakulását vonja maga után”.</a:t>
            </a:r>
            <a:endParaRPr lang="sr-Latn-RS" sz="3200" dirty="0">
              <a:solidFill>
                <a:prstClr val="white"/>
              </a:solidFill>
            </a:endParaRPr>
          </a:p>
          <a:p>
            <a:endParaRPr lang="sr-Latn-R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80765"/>
            <a:ext cx="4392488" cy="314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1966397" cy="266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61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383</TotalTime>
  <Words>429</Words>
  <Application>Microsoft Office PowerPoint</Application>
  <PresentationFormat>Diavetítés a képernyőre (4:3 oldalarány)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Lendület</vt:lpstr>
      <vt:lpstr>Az evolúció</vt:lpstr>
      <vt:lpstr>Az evolúció fogalma és lényege</vt:lpstr>
      <vt:lpstr>PowerPoint bemutató</vt:lpstr>
      <vt:lpstr>PowerPoint bemutató</vt:lpstr>
      <vt:lpstr>PowerPoint bemutató</vt:lpstr>
      <vt:lpstr>Stanley Miller kísérlete (1953.)</vt:lpstr>
      <vt:lpstr>Stanley Miller kísérlete (1953.)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Összegzés:</vt:lpstr>
      <vt:lpstr>Forrásmunkák és képek:</vt:lpstr>
      <vt:lpstr>Köszönöm a figyelmet! :)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evolúció</dc:title>
  <dc:creator>Moni</dc:creator>
  <cp:lastModifiedBy>LenovoG50-A8</cp:lastModifiedBy>
  <cp:revision>36</cp:revision>
  <dcterms:created xsi:type="dcterms:W3CDTF">2013-05-08T15:09:53Z</dcterms:created>
  <dcterms:modified xsi:type="dcterms:W3CDTF">2020-03-17T19:09:25Z</dcterms:modified>
</cp:coreProperties>
</file>